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300" r:id="rId2"/>
  </p:sldIdLst>
  <p:sldSz cx="9169400" cy="6877050"/>
  <p:notesSz cx="9169400" cy="687705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FDDE2"/>
    <a:srgbClr val="004E59"/>
    <a:srgbClr val="80B8C0"/>
    <a:srgbClr val="4D8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693"/>
    <p:restoredTop sz="94717"/>
  </p:normalViewPr>
  <p:slideViewPr>
    <p:cSldViewPr>
      <p:cViewPr varScale="1">
        <p:scale>
          <a:sx n="102" d="100"/>
          <a:sy n="102" d="100"/>
        </p:scale>
        <p:origin x="1328" y="1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73513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5194300" y="0"/>
            <a:ext cx="3973513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00A891-FE7E-804C-A768-22C582A4013F}" type="datetimeFigureOut">
              <a:rPr lang="it-IT" smtClean="0"/>
              <a:t>27/02/26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036888" y="860425"/>
            <a:ext cx="3095625" cy="2320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917575" y="3309938"/>
            <a:ext cx="7334250" cy="27082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6532563"/>
            <a:ext cx="3973513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5194300" y="6532563"/>
            <a:ext cx="3973513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02FA6B-7126-A54E-A750-C58376034D6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81601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31735" y="461073"/>
            <a:ext cx="6912279" cy="10680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rgbClr val="FF000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6362" y="3851148"/>
            <a:ext cx="6423025" cy="17192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2/27/26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A8A8A"/>
                </a:solidFill>
                <a:latin typeface="Carlito"/>
                <a:cs typeface="Carlito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dirty="0"/>
              <a:t>‹N›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FF0000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800" b="0" i="1">
                <a:solidFill>
                  <a:schemeClr val="tx1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2/27/26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A8A8A"/>
                </a:solidFill>
                <a:latin typeface="Carlito"/>
                <a:cs typeface="Carlito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dirty="0"/>
              <a:t>‹N›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FF0000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8787" y="1581721"/>
            <a:ext cx="3991451" cy="45388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25511" y="1581721"/>
            <a:ext cx="3991451" cy="45388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2/27/26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A8A8A"/>
                </a:solidFill>
                <a:latin typeface="Carlito"/>
                <a:cs typeface="Carlito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dirty="0"/>
              <a:t>‹N›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FF0000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2/27/26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A8A8A"/>
                </a:solidFill>
                <a:latin typeface="Carlito"/>
                <a:cs typeface="Carlito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dirty="0"/>
              <a:t>‹N›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2/27/26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A8A8A"/>
                </a:solidFill>
                <a:latin typeface="Carlito"/>
                <a:cs typeface="Carlito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dirty="0"/>
              <a:t>‹N›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12"/>
            <a:ext cx="9169552" cy="687528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35699" y="346595"/>
            <a:ext cx="8704351" cy="15830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rgbClr val="FF0000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609610" y="2533598"/>
            <a:ext cx="5956528" cy="19513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1">
                <a:solidFill>
                  <a:schemeClr val="tx1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19755" y="6395656"/>
            <a:ext cx="2936240" cy="34385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8787" y="6395656"/>
            <a:ext cx="2110422" cy="34385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2/27/26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253780" y="6489899"/>
            <a:ext cx="232409" cy="177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8A8A8A"/>
                </a:solidFill>
                <a:latin typeface="Carlito"/>
                <a:cs typeface="Carlito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dirty="0"/>
              <a:t>‹N›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>
            <a:extLst>
              <a:ext uri="{FF2B5EF4-FFF2-40B4-BE49-F238E27FC236}">
                <a16:creationId xmlns:a16="http://schemas.microsoft.com/office/drawing/2014/main" id="{BAE7E237-2ACB-014B-9413-1EBEA97BD7E2}"/>
              </a:ext>
            </a:extLst>
          </p:cNvPr>
          <p:cNvSpPr/>
          <p:nvPr/>
        </p:nvSpPr>
        <p:spPr>
          <a:xfrm>
            <a:off x="242944" y="3040973"/>
            <a:ext cx="86106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it-IT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it-IT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AD78411A-B84C-1A4E-8C94-FD89279A2FB6}"/>
              </a:ext>
            </a:extLst>
          </p:cNvPr>
          <p:cNvSpPr/>
          <p:nvPr/>
        </p:nvSpPr>
        <p:spPr>
          <a:xfrm>
            <a:off x="206488" y="161925"/>
            <a:ext cx="8610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it-IT" sz="2800" b="1" dirty="0">
                <a:solidFill>
                  <a:srgbClr val="004E5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 TRANSIZIONE DIGITALE DELL’OPI UDINE 2025 </a:t>
            </a:r>
            <a:endParaRPr lang="it-IT" sz="2800" b="1" dirty="0">
              <a:solidFill>
                <a:srgbClr val="004E59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EB66599D-F652-FC42-506A-5D9C54330B67}"/>
              </a:ext>
            </a:extLst>
          </p:cNvPr>
          <p:cNvSpPr/>
          <p:nvPr/>
        </p:nvSpPr>
        <p:spPr>
          <a:xfrm>
            <a:off x="247024" y="914699"/>
            <a:ext cx="1746876" cy="1347095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CONTESTO DI RIFERIMENTO</a:t>
            </a: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005E11F7-7C2D-EDE9-380E-FC0543E81972}"/>
              </a:ext>
            </a:extLst>
          </p:cNvPr>
          <p:cNvSpPr/>
          <p:nvPr/>
        </p:nvSpPr>
        <p:spPr>
          <a:xfrm>
            <a:off x="2229372" y="916917"/>
            <a:ext cx="4565128" cy="1347095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</a:rPr>
              <a:t>PIANO TRIENNALE DELL’INFORMATICA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</a:rPr>
              <a:t>PIANO TRIENNALE PER LA TRANSIZIONE DIGITALE 2024-2026 OPI UDINE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</a:rPr>
              <a:t>LINEE GUIDA AGID</a:t>
            </a:r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9C41CF24-3E99-42B4-1B4E-C47CD1BD7E2E}"/>
              </a:ext>
            </a:extLst>
          </p:cNvPr>
          <p:cNvSpPr/>
          <p:nvPr/>
        </p:nvSpPr>
        <p:spPr>
          <a:xfrm>
            <a:off x="237803" y="2387699"/>
            <a:ext cx="1746876" cy="1371600"/>
          </a:xfrm>
          <a:prstGeom prst="rect">
            <a:avLst/>
          </a:prstGeom>
          <a:solidFill>
            <a:srgbClr val="BFDDE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u="sng" dirty="0">
                <a:solidFill>
                  <a:schemeClr val="tx1"/>
                </a:solidFill>
              </a:rPr>
              <a:t>RISULTATI 2025</a:t>
            </a: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88A5602D-7F8F-45B4-2FD7-19EBCA6E6FE9}"/>
              </a:ext>
            </a:extLst>
          </p:cNvPr>
          <p:cNvSpPr/>
          <p:nvPr/>
        </p:nvSpPr>
        <p:spPr>
          <a:xfrm>
            <a:off x="2229372" y="2386408"/>
            <a:ext cx="6633394" cy="1371600"/>
          </a:xfrm>
          <a:prstGeom prst="rect">
            <a:avLst/>
          </a:prstGeom>
          <a:solidFill>
            <a:srgbClr val="BFDDE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altLang="it-IT" dirty="0">
                <a:solidFill>
                  <a:schemeClr val="tx1"/>
                </a:solidFill>
              </a:rPr>
              <a:t>Avviato attività di Coordinamento con RTD OPI regionali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altLang="it-IT" dirty="0">
                <a:solidFill>
                  <a:schemeClr val="tx1"/>
                </a:solidFill>
              </a:rPr>
              <a:t>Avviata formazione digitale sulla piattaforma </a:t>
            </a:r>
            <a:r>
              <a:rPr lang="it-IT" altLang="it-IT" i="1" dirty="0" err="1">
                <a:solidFill>
                  <a:schemeClr val="tx1"/>
                </a:solidFill>
              </a:rPr>
              <a:t>Syllabus</a:t>
            </a:r>
            <a:endParaRPr lang="it-IT" altLang="it-IT" i="1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altLang="it-IT" dirty="0">
                <a:solidFill>
                  <a:schemeClr val="tx1"/>
                </a:solidFill>
              </a:rPr>
              <a:t>Adeguamento accessibilità sito istituzionale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altLang="it-IT" dirty="0">
                <a:solidFill>
                  <a:schemeClr val="tx1"/>
                </a:solidFill>
              </a:rPr>
              <a:t>Pubblicazione Manuale di Gestione Documentale</a:t>
            </a:r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A58730B4-7B78-AFCF-FA54-4950DC56A3F5}"/>
              </a:ext>
            </a:extLst>
          </p:cNvPr>
          <p:cNvSpPr/>
          <p:nvPr/>
        </p:nvSpPr>
        <p:spPr>
          <a:xfrm>
            <a:off x="229626" y="3840678"/>
            <a:ext cx="1746876" cy="2186429"/>
          </a:xfrm>
          <a:prstGeom prst="rect">
            <a:avLst/>
          </a:prstGeom>
          <a:solidFill>
            <a:srgbClr val="004E5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b="1" dirty="0">
                <a:solidFill>
                  <a:schemeClr val="bg1"/>
                </a:solidFill>
              </a:rPr>
              <a:t>PRIORITÀ 2026</a:t>
            </a:r>
          </a:p>
        </p:txBody>
      </p:sp>
      <p:sp>
        <p:nvSpPr>
          <p:cNvPr id="14" name="Rettangolo 13">
            <a:extLst>
              <a:ext uri="{FF2B5EF4-FFF2-40B4-BE49-F238E27FC236}">
                <a16:creationId xmlns:a16="http://schemas.microsoft.com/office/drawing/2014/main" id="{5D504996-8D53-33C4-81A7-6CBFC5A279CE}"/>
              </a:ext>
            </a:extLst>
          </p:cNvPr>
          <p:cNvSpPr/>
          <p:nvPr/>
        </p:nvSpPr>
        <p:spPr>
          <a:xfrm>
            <a:off x="2211973" y="3842896"/>
            <a:ext cx="6641571" cy="2186429"/>
          </a:xfrm>
          <a:prstGeom prst="rect">
            <a:avLst/>
          </a:prstGeom>
          <a:solidFill>
            <a:srgbClr val="004E59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altLang="it-IT" b="1" dirty="0">
                <a:solidFill>
                  <a:schemeClr val="bg1"/>
                </a:solidFill>
              </a:rPr>
              <a:t>SERVIZI DIGITALI</a:t>
            </a:r>
            <a:r>
              <a:rPr lang="it-IT" altLang="it-IT" dirty="0">
                <a:solidFill>
                  <a:schemeClr val="bg1"/>
                </a:solidFill>
              </a:rPr>
              <a:t>: nuovo sito istituzionale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altLang="it-IT" b="1" dirty="0">
                <a:solidFill>
                  <a:schemeClr val="bg1"/>
                </a:solidFill>
              </a:rPr>
              <a:t>PIATTAFORME</a:t>
            </a:r>
            <a:r>
              <a:rPr lang="it-IT" altLang="it-IT" dirty="0">
                <a:solidFill>
                  <a:schemeClr val="bg1"/>
                </a:solidFill>
              </a:rPr>
              <a:t>: valutazione uso </a:t>
            </a:r>
            <a:r>
              <a:rPr lang="it-IT" altLang="it-IT" dirty="0" err="1">
                <a:solidFill>
                  <a:schemeClr val="bg1"/>
                </a:solidFill>
              </a:rPr>
              <a:t>appIO</a:t>
            </a:r>
            <a:r>
              <a:rPr lang="it-IT" altLang="it-IT" dirty="0">
                <a:solidFill>
                  <a:schemeClr val="bg1"/>
                </a:solidFill>
              </a:rPr>
              <a:t> e SEND per notifiche iscritti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altLang="it-IT" b="1" dirty="0">
                <a:solidFill>
                  <a:schemeClr val="bg1"/>
                </a:solidFill>
              </a:rPr>
              <a:t>DATI</a:t>
            </a:r>
            <a:r>
              <a:rPr lang="it-IT" altLang="it-IT" dirty="0">
                <a:solidFill>
                  <a:schemeClr val="bg1"/>
                </a:solidFill>
              </a:rPr>
              <a:t>: concetto </a:t>
            </a:r>
            <a:r>
              <a:rPr lang="it-IT" altLang="it-IT" i="1" dirty="0" err="1">
                <a:solidFill>
                  <a:schemeClr val="bg1"/>
                </a:solidFill>
              </a:rPr>
              <a:t>OpenData</a:t>
            </a:r>
            <a:r>
              <a:rPr lang="it-IT" altLang="it-IT" i="1" dirty="0">
                <a:solidFill>
                  <a:schemeClr val="bg1"/>
                </a:solidFill>
              </a:rPr>
              <a:t> </a:t>
            </a:r>
            <a:r>
              <a:rPr lang="it-IT" altLang="it-IT" dirty="0">
                <a:solidFill>
                  <a:schemeClr val="bg1"/>
                </a:solidFill>
              </a:rPr>
              <a:t>nell’uso dei dati</a:t>
            </a:r>
            <a:endParaRPr lang="it-IT" altLang="it-IT" i="1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altLang="it-IT" b="1" dirty="0">
                <a:solidFill>
                  <a:schemeClr val="bg1"/>
                </a:solidFill>
              </a:rPr>
              <a:t>INFRASTRUTTURE</a:t>
            </a:r>
            <a:r>
              <a:rPr lang="it-IT" altLang="it-IT" dirty="0">
                <a:solidFill>
                  <a:schemeClr val="bg1"/>
                </a:solidFill>
              </a:rPr>
              <a:t>: attuazione principio </a:t>
            </a:r>
            <a:r>
              <a:rPr lang="it-IT" altLang="it-IT" i="1" dirty="0">
                <a:solidFill>
                  <a:schemeClr val="bg1"/>
                </a:solidFill>
              </a:rPr>
              <a:t>cloud first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altLang="it-IT" b="1" dirty="0">
                <a:solidFill>
                  <a:schemeClr val="bg1"/>
                </a:solidFill>
              </a:rPr>
              <a:t>DOCUMENTI</a:t>
            </a:r>
            <a:r>
              <a:rPr lang="it-IT" altLang="it-IT" dirty="0">
                <a:solidFill>
                  <a:schemeClr val="bg1"/>
                </a:solidFill>
              </a:rPr>
              <a:t>: nomina Responsabile Conservazione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altLang="it-IT" b="1" dirty="0">
                <a:solidFill>
                  <a:schemeClr val="bg1"/>
                </a:solidFill>
              </a:rPr>
              <a:t>SICUREZZA ICT</a:t>
            </a:r>
            <a:r>
              <a:rPr lang="it-IT" altLang="it-IT" dirty="0">
                <a:solidFill>
                  <a:schemeClr val="bg1"/>
                </a:solidFill>
              </a:rPr>
              <a:t>: misure minime di sicurezza, </a:t>
            </a:r>
            <a:r>
              <a:rPr lang="it-IT" altLang="it-IT" i="1" dirty="0">
                <a:solidFill>
                  <a:schemeClr val="bg1"/>
                </a:solidFill>
              </a:rPr>
              <a:t>governance cyber </a:t>
            </a:r>
            <a:r>
              <a:rPr lang="it-IT" altLang="it-IT" dirty="0">
                <a:solidFill>
                  <a:schemeClr val="bg1"/>
                </a:solidFill>
              </a:rPr>
              <a:t>e</a:t>
            </a:r>
            <a:r>
              <a:rPr lang="it-IT" altLang="it-IT" i="1" dirty="0">
                <a:solidFill>
                  <a:schemeClr val="bg1"/>
                </a:solidFill>
              </a:rPr>
              <a:t> </a:t>
            </a:r>
            <a:r>
              <a:rPr lang="it-IT" altLang="it-IT" dirty="0">
                <a:solidFill>
                  <a:schemeClr val="bg1"/>
                </a:solidFill>
              </a:rPr>
              <a:t>formazione</a:t>
            </a:r>
          </a:p>
        </p:txBody>
      </p:sp>
      <p:pic>
        <p:nvPicPr>
          <p:cNvPr id="19" name="Immagine 18">
            <a:extLst>
              <a:ext uri="{FF2B5EF4-FFF2-40B4-BE49-F238E27FC236}">
                <a16:creationId xmlns:a16="http://schemas.microsoft.com/office/drawing/2014/main" id="{2FCA711E-B0E6-F7BA-35C3-6FDC780DF2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1419" y="914699"/>
            <a:ext cx="1872125" cy="1349313"/>
          </a:xfrm>
          <a:prstGeom prst="rect">
            <a:avLst/>
          </a:prstGeom>
          <a:ln w="12700">
            <a:solidFill>
              <a:srgbClr val="004E59"/>
            </a:solidFill>
          </a:ln>
        </p:spPr>
      </p:pic>
      <p:pic>
        <p:nvPicPr>
          <p:cNvPr id="20" name="Immagine 19">
            <a:extLst>
              <a:ext uri="{FF2B5EF4-FFF2-40B4-BE49-F238E27FC236}">
                <a16:creationId xmlns:a16="http://schemas.microsoft.com/office/drawing/2014/main" id="{7C78BDE5-3E4A-FC13-F030-236BE20CE9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7300" y="6287801"/>
            <a:ext cx="2832100" cy="579724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8F7514B1-860E-4869-364E-B8F670BE5D42}"/>
              </a:ext>
            </a:extLst>
          </p:cNvPr>
          <p:cNvSpPr txBox="1"/>
          <p:nvPr/>
        </p:nvSpPr>
        <p:spPr>
          <a:xfrm>
            <a:off x="973829" y="6498193"/>
            <a:ext cx="2977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i="1" dirty="0">
                <a:solidFill>
                  <a:schemeClr val="bg1"/>
                </a:solidFill>
              </a:rPr>
              <a:t>Il RTD Dott. Valerio CENTANNI</a:t>
            </a:r>
          </a:p>
        </p:txBody>
      </p:sp>
    </p:spTree>
    <p:extLst>
      <p:ext uri="{BB962C8B-B14F-4D97-AF65-F5344CB8AC3E}">
        <p14:creationId xmlns:p14="http://schemas.microsoft.com/office/powerpoint/2010/main" val="39797031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1903</TotalTime>
  <Words>104</Words>
  <Application>Microsoft Macintosh PowerPoint</Application>
  <PresentationFormat>Personalizzato</PresentationFormat>
  <Paragraphs>19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Arial</vt:lpstr>
      <vt:lpstr>Calibri</vt:lpstr>
      <vt:lpstr>Carlito</vt:lpstr>
      <vt:lpstr>Times New Roman</vt:lpstr>
      <vt:lpstr>Office Theme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Utente di Microsoft Office</dc:creator>
  <cp:lastModifiedBy>valerio centanni</cp:lastModifiedBy>
  <cp:revision>65</cp:revision>
  <dcterms:created xsi:type="dcterms:W3CDTF">2020-07-25T22:50:15Z</dcterms:created>
  <dcterms:modified xsi:type="dcterms:W3CDTF">2026-02-27T11:44:18Z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2020-02-05T00:00:00Z</vt:filetime>
  </property>
  <property fmtid="{D5CDD505-2E9C-101B-9397-08002B2CF9AE}" pid="3" name="Creator">
    <vt:lpwstr>Impress</vt:lpwstr>
  </property>
  <property fmtid="{D5CDD505-2E9C-101B-9397-08002B2CF9AE}" pid="4" name="LastSaved">
    <vt:filetime>2020-07-25T00:00:00Z</vt:filetime>
  </property>
</Properties>
</file>